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63" r:id="rId3"/>
    <p:sldId id="257" r:id="rId4"/>
    <p:sldId id="258" r:id="rId5"/>
    <p:sldId id="259" r:id="rId6"/>
    <p:sldId id="260"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194" y="20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45DAB6-5DD0-4FE5-9B2B-635882709A14}" type="datetimeFigureOut">
              <a:rPr lang="en-US" smtClean="0"/>
              <a:pPr/>
              <a:t>5/7/2020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23D511-9FDB-436E-8F71-F169E0BE2A12}" type="slidenum">
              <a:rPr lang="en-US" smtClean="0"/>
              <a:pPr/>
              <a:t>‹#›</a:t>
            </a:fld>
            <a:endParaRPr lang="en-US"/>
          </a:p>
        </p:txBody>
      </p:sp>
    </p:spTree>
    <p:extLst>
      <p:ext uri="{BB962C8B-B14F-4D97-AF65-F5344CB8AC3E}">
        <p14:creationId xmlns:p14="http://schemas.microsoft.com/office/powerpoint/2010/main" val="4431515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8E1D08D6-8DB7-4470-A314-9EF1B05FABAC}" type="datetimeFigureOut">
              <a:rPr lang="en-US" smtClean="0"/>
              <a:pPr/>
              <a:t>5/7/2020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5F62F0E2-1676-4D8C-BBCE-3086846D3D88}"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E1D08D6-8DB7-4470-A314-9EF1B05FABAC}" type="datetimeFigureOut">
              <a:rPr lang="en-US" smtClean="0"/>
              <a:pPr/>
              <a:t>5/7/2020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E1D08D6-8DB7-4470-A314-9EF1B05FABAC}" type="datetimeFigureOut">
              <a:rPr lang="en-US" smtClean="0"/>
              <a:pPr/>
              <a:t>5/7/2020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E1D08D6-8DB7-4470-A314-9EF1B05FABAC}" type="datetimeFigureOut">
              <a:rPr lang="en-US" smtClean="0"/>
              <a:pPr/>
              <a:t>5/7/2020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E1D08D6-8DB7-4470-A314-9EF1B05FABAC}" type="datetimeFigureOut">
              <a:rPr lang="en-US" smtClean="0"/>
              <a:pPr/>
              <a:t>5/7/2020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F62F0E2-1676-4D8C-BBCE-3086846D3D88}"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E1D08D6-8DB7-4470-A314-9EF1B05FABAC}" type="datetimeFigureOut">
              <a:rPr lang="en-US" smtClean="0"/>
              <a:pPr/>
              <a:t>5/7/2020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E1D08D6-8DB7-4470-A314-9EF1B05FABAC}" type="datetimeFigureOut">
              <a:rPr lang="en-US" smtClean="0"/>
              <a:pPr/>
              <a:t>5/7/2020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E1D08D6-8DB7-4470-A314-9EF1B05FABAC}" type="datetimeFigureOut">
              <a:rPr lang="en-US" smtClean="0"/>
              <a:pPr/>
              <a:t>5/7/2020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8E1D08D6-8DB7-4470-A314-9EF1B05FABAC}" type="datetimeFigureOut">
              <a:rPr lang="en-US" smtClean="0"/>
              <a:pPr/>
              <a:t>5/7/2020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F62F0E2-1676-4D8C-BBCE-3086846D3D88}"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E1D08D6-8DB7-4470-A314-9EF1B05FABAC}" type="datetimeFigureOut">
              <a:rPr lang="en-US" smtClean="0"/>
              <a:pPr/>
              <a:t>5/7/2020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8E1D08D6-8DB7-4470-A314-9EF1B05FABAC}" type="datetimeFigureOut">
              <a:rPr lang="en-US" smtClean="0"/>
              <a:pPr/>
              <a:t>5/7/2020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F62F0E2-1676-4D8C-BBCE-3086846D3D88}"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8E1D08D6-8DB7-4470-A314-9EF1B05FABAC}" type="datetimeFigureOut">
              <a:rPr lang="en-US" smtClean="0"/>
              <a:pPr/>
              <a:t>5/7/2020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F62F0E2-1676-4D8C-BBCE-3086846D3D88}"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2362200"/>
            <a:ext cx="7406640" cy="1472184"/>
          </a:xfrm>
        </p:spPr>
        <p:txBody>
          <a:bodyPr>
            <a:normAutofit/>
          </a:bodyPr>
          <a:lstStyle/>
          <a:p>
            <a:pPr algn="ctr"/>
            <a:r>
              <a:rPr lang="en-US" sz="3600" b="1" dirty="0" smtClean="0">
                <a:effectLst/>
                <a:latin typeface="Times New Roman" pitchFamily="18" charset="0"/>
                <a:cs typeface="Times New Roman" pitchFamily="18" charset="0"/>
              </a:rPr>
              <a:t>Chapter No.2 </a:t>
            </a:r>
            <a:br>
              <a:rPr lang="en-US" sz="3600" b="1" dirty="0" smtClean="0">
                <a:effectLst/>
                <a:latin typeface="Times New Roman" pitchFamily="18" charset="0"/>
                <a:cs typeface="Times New Roman" pitchFamily="18" charset="0"/>
              </a:rPr>
            </a:br>
            <a:r>
              <a:rPr lang="en-US" sz="3600" b="1" dirty="0" smtClean="0">
                <a:effectLst/>
                <a:latin typeface="Times New Roman" pitchFamily="18" charset="0"/>
                <a:cs typeface="Times New Roman" pitchFamily="18" charset="0"/>
              </a:rPr>
              <a:t>Machine Cycle</a:t>
            </a:r>
            <a:endParaRPr lang="en-US" sz="3600" b="1" dirty="0">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Machine </a:t>
            </a:r>
            <a:r>
              <a:rPr lang="en-US" sz="3600" b="1" dirty="0">
                <a:latin typeface="Times New Roman" panose="02020603050405020304" pitchFamily="18" charset="0"/>
                <a:cs typeface="Times New Roman" panose="02020603050405020304" pitchFamily="18" charset="0"/>
              </a:rPr>
              <a:t>cycle</a:t>
            </a:r>
          </a:p>
        </p:txBody>
      </p:sp>
      <p:sp>
        <p:nvSpPr>
          <p:cNvPr id="3" name="Content Placeholder 2"/>
          <p:cNvSpPr>
            <a:spLocks noGrp="1"/>
          </p:cNvSpPr>
          <p:nvPr>
            <p:ph idx="1"/>
          </p:nvPr>
        </p:nvSpPr>
        <p:spPr/>
        <p:txBody>
          <a:bodyPr>
            <a:normAutofit/>
          </a:bodyPr>
          <a:lstStyle/>
          <a:p>
            <a:pPr algn="just"/>
            <a:r>
              <a:rPr lang="en-US" sz="2800" dirty="0">
                <a:latin typeface="Times New Roman" panose="02020603050405020304" pitchFamily="18" charset="0"/>
                <a:cs typeface="Times New Roman" panose="02020603050405020304" pitchFamily="18" charset="0"/>
              </a:rPr>
              <a:t>The machine cycle is the most basic operation that a computer performs, and in order to complete menial tasks such as showing a single character on the screen, the CPU has to perform multiple cycles. </a:t>
            </a:r>
          </a:p>
        </p:txBody>
      </p:sp>
    </p:spTree>
    <p:extLst>
      <p:ext uri="{BB962C8B-B14F-4D97-AF65-F5344CB8AC3E}">
        <p14:creationId xmlns:p14="http://schemas.microsoft.com/office/powerpoint/2010/main" val="273074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Steps</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pPr algn="just"/>
            <a:r>
              <a:rPr lang="en-US" sz="2800" b="1" dirty="0">
                <a:latin typeface="Times New Roman" panose="02020603050405020304" pitchFamily="18" charset="0"/>
                <a:cs typeface="Times New Roman" panose="02020603050405020304" pitchFamily="18" charset="0"/>
              </a:rPr>
              <a:t>Four steps of machine cycle</a:t>
            </a:r>
          </a:p>
          <a:p>
            <a:pPr lvl="1" algn="just"/>
            <a:r>
              <a:rPr lang="en-US" dirty="0">
                <a:latin typeface="Times New Roman" panose="02020603050405020304" pitchFamily="18" charset="0"/>
                <a:cs typeface="Times New Roman" panose="02020603050405020304" pitchFamily="18" charset="0"/>
              </a:rPr>
              <a:t>Fetch </a:t>
            </a:r>
            <a:endParaRPr lang="en-US" dirty="0" smtClean="0">
              <a:latin typeface="Times New Roman" panose="02020603050405020304" pitchFamily="18" charset="0"/>
              <a:cs typeface="Times New Roman" panose="02020603050405020304" pitchFamily="18" charset="0"/>
            </a:endParaRPr>
          </a:p>
          <a:p>
            <a:pPr lvl="1" algn="just"/>
            <a:r>
              <a:rPr lang="en-US" dirty="0" smtClean="0">
                <a:latin typeface="Times New Roman" panose="02020603050405020304" pitchFamily="18" charset="0"/>
                <a:cs typeface="Times New Roman" panose="02020603050405020304" pitchFamily="18" charset="0"/>
              </a:rPr>
              <a:t>Decode</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lvl="1" algn="just"/>
            <a:r>
              <a:rPr lang="en-US" dirty="0" smtClean="0">
                <a:latin typeface="Times New Roman" panose="02020603050405020304" pitchFamily="18" charset="0"/>
                <a:cs typeface="Times New Roman" panose="02020603050405020304" pitchFamily="18" charset="0"/>
              </a:rPr>
              <a:t>Execute</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lvl="1" algn="just"/>
            <a:r>
              <a:rPr lang="en-US" dirty="0" smtClean="0">
                <a:latin typeface="Times New Roman" panose="02020603050405020304" pitchFamily="18" charset="0"/>
                <a:cs typeface="Times New Roman" panose="02020603050405020304" pitchFamily="18" charset="0"/>
              </a:rPr>
              <a:t>Store </a:t>
            </a:r>
          </a:p>
          <a:p>
            <a:pPr marL="82296" indent="0" algn="just">
              <a:buNone/>
            </a:pPr>
            <a:endParaRPr lang="en-US" sz="2800" dirty="0">
              <a:latin typeface="Times New Roman" panose="02020603050405020304" pitchFamily="18" charset="0"/>
              <a:cs typeface="Times New Roman" panose="02020603050405020304"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7932" y="3276600"/>
            <a:ext cx="3810000" cy="3057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5058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l" rtl="0">
              <a:spcBef>
                <a:spcPct val="0"/>
              </a:spcBef>
            </a:pPr>
            <a:r>
              <a:rPr lang="en-US" sz="3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Fetch</a:t>
            </a:r>
            <a:r>
              <a:rPr lang="en-US" sz="36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endParaRPr lang="en-US" sz="36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marL="594360" indent="-457200" algn="just"/>
            <a:r>
              <a:rPr lang="en-US" sz="2800" dirty="0" smtClean="0">
                <a:latin typeface="Times New Roman" panose="02020603050405020304" pitchFamily="18" charset="0"/>
                <a:cs typeface="Times New Roman" panose="02020603050405020304" pitchFamily="18" charset="0"/>
              </a:rPr>
              <a:t>Retrieve </a:t>
            </a:r>
            <a:r>
              <a:rPr lang="en-US" sz="2800" dirty="0">
                <a:latin typeface="Times New Roman" panose="02020603050405020304" pitchFamily="18" charset="0"/>
                <a:cs typeface="Times New Roman" panose="02020603050405020304" pitchFamily="18" charset="0"/>
              </a:rPr>
              <a:t>an instruction from the memory</a:t>
            </a:r>
            <a:r>
              <a:rPr lang="en-US" sz="2800" dirty="0" smtClean="0">
                <a:latin typeface="Times New Roman" panose="02020603050405020304" pitchFamily="18" charset="0"/>
                <a:cs typeface="Times New Roman" panose="02020603050405020304" pitchFamily="18" charset="0"/>
              </a:rPr>
              <a:t>.</a:t>
            </a:r>
          </a:p>
          <a:p>
            <a:pPr marL="594360" indent="-457200" algn="just"/>
            <a:r>
              <a:rPr lang="en-US" sz="2800" dirty="0">
                <a:latin typeface="Times New Roman" panose="02020603050405020304" pitchFamily="18" charset="0"/>
                <a:cs typeface="Times New Roman" panose="02020603050405020304" pitchFamily="18" charset="0"/>
              </a:rPr>
              <a:t>The control unit requests instructions from the main memory that is stored at a memory’s location as indicated by the program counter (also known as the instruction counter).</a:t>
            </a:r>
          </a:p>
          <a:p>
            <a:pPr algn="just"/>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389104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anose="02020603050405020304" pitchFamily="18" charset="0"/>
                <a:cs typeface="Times New Roman" panose="02020603050405020304" pitchFamily="18" charset="0"/>
              </a:rPr>
              <a:t>Decode</a:t>
            </a:r>
            <a:endParaRPr lang="en-US" sz="3600" dirty="0"/>
          </a:p>
        </p:txBody>
      </p:sp>
      <p:sp>
        <p:nvSpPr>
          <p:cNvPr id="3" name="Content Placeholder 2"/>
          <p:cNvSpPr>
            <a:spLocks noGrp="1"/>
          </p:cNvSpPr>
          <p:nvPr>
            <p:ph idx="1"/>
          </p:nvPr>
        </p:nvSpPr>
        <p:spPr/>
        <p:txBody>
          <a:bodyPr>
            <a:normAutofit/>
          </a:bodyPr>
          <a:lstStyle/>
          <a:p>
            <a:pPr marL="585216" indent="-457200" algn="just"/>
            <a:r>
              <a:rPr lang="en-US" sz="2800" dirty="0" smtClean="0">
                <a:latin typeface="Times New Roman" panose="02020603050405020304" pitchFamily="18" charset="0"/>
                <a:cs typeface="Times New Roman" panose="02020603050405020304" pitchFamily="18" charset="0"/>
              </a:rPr>
              <a:t>Translate </a:t>
            </a:r>
            <a:r>
              <a:rPr lang="en-US" sz="2800" dirty="0">
                <a:latin typeface="Times New Roman" panose="02020603050405020304" pitchFamily="18" charset="0"/>
                <a:cs typeface="Times New Roman" panose="02020603050405020304" pitchFamily="18" charset="0"/>
              </a:rPr>
              <a:t>the retrieved instruction into a series of computer commands</a:t>
            </a:r>
            <a:r>
              <a:rPr lang="en-US" sz="2800" dirty="0" smtClean="0">
                <a:latin typeface="Times New Roman" panose="02020603050405020304" pitchFamily="18" charset="0"/>
                <a:cs typeface="Times New Roman" panose="02020603050405020304" pitchFamily="18" charset="0"/>
              </a:rPr>
              <a:t>.</a:t>
            </a:r>
          </a:p>
          <a:p>
            <a:pPr marL="585216" indent="-457200" algn="just"/>
            <a:r>
              <a:rPr lang="en-US" sz="2800" dirty="0">
                <a:latin typeface="Times New Roman" panose="02020603050405020304" pitchFamily="18" charset="0"/>
                <a:cs typeface="Times New Roman" panose="02020603050405020304" pitchFamily="18" charset="0"/>
              </a:rPr>
              <a:t>Received instructions are decoded in the instruction register. This involves breaking the operand field into its components based on the instruction’s operation code (</a:t>
            </a:r>
            <a:r>
              <a:rPr lang="en-US" sz="2800" dirty="0" err="1">
                <a:latin typeface="Times New Roman" panose="02020603050405020304" pitchFamily="18" charset="0"/>
                <a:cs typeface="Times New Roman" panose="02020603050405020304" pitchFamily="18" charset="0"/>
              </a:rPr>
              <a:t>opcode</a:t>
            </a:r>
            <a:r>
              <a:rPr lang="en-US" sz="28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3429089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anose="02020603050405020304" pitchFamily="18" charset="0"/>
                <a:cs typeface="Times New Roman" panose="02020603050405020304" pitchFamily="18" charset="0"/>
              </a:rPr>
              <a:t>Execute</a:t>
            </a:r>
            <a:endParaRPr lang="en-US" sz="3600" dirty="0"/>
          </a:p>
        </p:txBody>
      </p:sp>
      <p:sp>
        <p:nvSpPr>
          <p:cNvPr id="3" name="Content Placeholder 2"/>
          <p:cNvSpPr>
            <a:spLocks noGrp="1"/>
          </p:cNvSpPr>
          <p:nvPr>
            <p:ph idx="1"/>
          </p:nvPr>
        </p:nvSpPr>
        <p:spPr/>
        <p:txBody>
          <a:bodyPr>
            <a:normAutofit/>
          </a:bodyPr>
          <a:lstStyle/>
          <a:p>
            <a:pPr marL="585216" indent="-457200" algn="just"/>
            <a:r>
              <a:rPr lang="en-US" sz="2400" dirty="0" smtClean="0">
                <a:latin typeface="Times New Roman" panose="02020603050405020304" pitchFamily="18" charset="0"/>
                <a:cs typeface="Times New Roman" panose="02020603050405020304" pitchFamily="18" charset="0"/>
              </a:rPr>
              <a:t>Execute </a:t>
            </a:r>
            <a:r>
              <a:rPr lang="en-US" sz="2400" dirty="0">
                <a:latin typeface="Times New Roman" panose="02020603050405020304" pitchFamily="18" charset="0"/>
                <a:cs typeface="Times New Roman" panose="02020603050405020304" pitchFamily="18" charset="0"/>
              </a:rPr>
              <a:t>the computer commands</a:t>
            </a:r>
            <a:r>
              <a:rPr lang="en-US" sz="2400" dirty="0" smtClean="0">
                <a:latin typeface="Times New Roman" panose="02020603050405020304" pitchFamily="18" charset="0"/>
                <a:cs typeface="Times New Roman" panose="02020603050405020304" pitchFamily="18" charset="0"/>
              </a:rPr>
              <a:t>.</a:t>
            </a:r>
          </a:p>
          <a:p>
            <a:pPr marL="585216" indent="-457200" algn="just"/>
            <a:r>
              <a:rPr lang="en-US" sz="2400" dirty="0">
                <a:latin typeface="Times New Roman" panose="02020603050405020304" pitchFamily="18" charset="0"/>
                <a:cs typeface="Times New Roman" panose="02020603050405020304" pitchFamily="18" charset="0"/>
              </a:rPr>
              <a:t>This involves the instruction’s </a:t>
            </a:r>
            <a:r>
              <a:rPr lang="en-US" sz="2400" dirty="0" err="1">
                <a:latin typeface="Times New Roman" panose="02020603050405020304" pitchFamily="18" charset="0"/>
                <a:cs typeface="Times New Roman" panose="02020603050405020304" pitchFamily="18" charset="0"/>
              </a:rPr>
              <a:t>opcode</a:t>
            </a:r>
            <a:r>
              <a:rPr lang="en-US" sz="2400" dirty="0">
                <a:latin typeface="Times New Roman" panose="02020603050405020304" pitchFamily="18" charset="0"/>
                <a:cs typeface="Times New Roman" panose="02020603050405020304" pitchFamily="18" charset="0"/>
              </a:rPr>
              <a:t> as it specifies the CPU operation required. The program counter indicates the instruction sequence for computer. These instructions are arranged into the instructions register and as each are executed, it increments the program counter so that the next instruction is stored in memory. Appropriate circuitry is then activated to perform the requested task. As soon as instructions have been executed, it restarts the machine cycle that begins the fetch step.</a:t>
            </a: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879117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l" rtl="0">
              <a:spcBef>
                <a:spcPct val="0"/>
              </a:spcBef>
            </a:pPr>
            <a:r>
              <a:rPr lang="en-US" sz="3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Store </a:t>
            </a:r>
            <a:endParaRPr lang="en-US" sz="36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marL="708660" indent="-571500" algn="just"/>
            <a:r>
              <a:rPr lang="en-US" dirty="0" smtClean="0">
                <a:latin typeface="Times New Roman" panose="02020603050405020304" pitchFamily="18" charset="0"/>
                <a:cs typeface="Times New Roman" panose="02020603050405020304" pitchFamily="18" charset="0"/>
              </a:rPr>
              <a:t>Send </a:t>
            </a:r>
            <a:r>
              <a:rPr lang="en-US" dirty="0">
                <a:latin typeface="Times New Roman" panose="02020603050405020304" pitchFamily="18" charset="0"/>
                <a:cs typeface="Times New Roman" panose="02020603050405020304" pitchFamily="18" charset="0"/>
              </a:rPr>
              <a:t>and write the results back in memory.</a:t>
            </a:r>
          </a:p>
          <a:p>
            <a:endParaRPr lang="en-US" sz="2800" dirty="0"/>
          </a:p>
        </p:txBody>
      </p:sp>
    </p:spTree>
    <p:extLst>
      <p:ext uri="{BB962C8B-B14F-4D97-AF65-F5344CB8AC3E}">
        <p14:creationId xmlns:p14="http://schemas.microsoft.com/office/powerpoint/2010/main" val="20992148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784</TotalTime>
  <Words>189</Words>
  <Application>Microsoft Office PowerPoint</Application>
  <PresentationFormat>On-screen Show (4:3)</PresentationFormat>
  <Paragraphs>20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Solstice</vt:lpstr>
      <vt:lpstr>Chapter No.2  Machine Cycle</vt:lpstr>
      <vt:lpstr>Machine cycle</vt:lpstr>
      <vt:lpstr>Steps</vt:lpstr>
      <vt:lpstr>Fetch </vt:lpstr>
      <vt:lpstr>Decode</vt:lpstr>
      <vt:lpstr>Execute</vt:lpstr>
      <vt:lpstr>Store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Warehouse</dc:title>
  <dc:creator>Saqib</dc:creator>
  <cp:lastModifiedBy>ismail - [2010]</cp:lastModifiedBy>
  <cp:revision>300</cp:revision>
  <dcterms:created xsi:type="dcterms:W3CDTF">2015-09-13T05:42:29Z</dcterms:created>
  <dcterms:modified xsi:type="dcterms:W3CDTF">2020-05-07T13:19:58Z</dcterms:modified>
</cp:coreProperties>
</file>